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8" r:id="rId6"/>
    <p:sldId id="285" r:id="rId7"/>
    <p:sldId id="282" r:id="rId8"/>
    <p:sldId id="283" r:id="rId9"/>
    <p:sldId id="286" r:id="rId10"/>
    <p:sldId id="288" r:id="rId11"/>
    <p:sldId id="314" r:id="rId12"/>
    <p:sldId id="315" r:id="rId13"/>
    <p:sldId id="316" r:id="rId14"/>
    <p:sldId id="317" r:id="rId15"/>
  </p:sldIdLst>
  <p:sldSz cx="9144000" cy="6858000" type="screen4x3"/>
  <p:notesSz cx="6858000" cy="9144000"/>
  <p:embeddedFontLs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Perpetua" panose="02020502060401020303" pitchFamily="18" charset="0"/>
      <p:regular r:id="rId22"/>
      <p:bold r:id="rId23"/>
      <p:italic r:id="rId24"/>
      <p:boldItalic r:id="rId25"/>
    </p:embeddedFont>
    <p:embeddedFont>
      <p:font typeface="Segoe UI" panose="020B0502040204020203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995" autoAdjust="0"/>
    <p:restoredTop sz="94650" autoAdjust="0"/>
  </p:normalViewPr>
  <p:slideViewPr>
    <p:cSldViewPr>
      <p:cViewPr varScale="1">
        <p:scale>
          <a:sx n="128" d="100"/>
          <a:sy n="128" d="100"/>
        </p:scale>
        <p:origin x="4109" y="19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2059" y="9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0478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64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_ground_element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 descr="upper_swoosh_graphic_element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lower_swoosh_graphic_element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 descr="atom_element_large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-3733800" y="-152400"/>
            <a:ext cx="9144000" cy="9753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1371600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4800" y="2090399"/>
            <a:ext cx="7753800" cy="1752600"/>
          </a:xfrm>
          <a:effectLst>
            <a:reflection blurRad="6350" stA="52000" endA="300" endPos="35000" dir="5400000" sy="-100000" algn="bl" rotWithShape="0"/>
          </a:effectLst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93836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798637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-76200" y="5496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3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>
              <a:buClr>
                <a:schemeClr val="tx1">
                  <a:lumMod val="95000"/>
                  <a:lumOff val="5000"/>
                </a:schemeClr>
              </a:buClr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3pPr>
            <a:lvl4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4pPr>
            <a:lvl5pPr>
              <a:buClr>
                <a:schemeClr val="tx1">
                  <a:lumMod val="95000"/>
                  <a:lumOff val="5000"/>
                </a:schemeClr>
              </a:buClr>
              <a:defRPr sz="2000">
                <a:solidFill>
                  <a:schemeClr val="tx1">
                    <a:lumMod val="95000"/>
                    <a:lumOff val="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buClr>
                <a:schemeClr val="tx1">
                  <a:lumMod val="95000"/>
                  <a:lumOff val="5000"/>
                </a:schemeClr>
              </a:buClr>
              <a:defRPr sz="2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4724400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5029201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upper_swoosh_graphic_element_reverse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22435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 b="0">
                <a:solidFill>
                  <a:schemeClr val="accent6">
                    <a:lumMod val="75000"/>
                  </a:schemeClr>
                </a:solidFill>
              </a:defRPr>
            </a:lvl1pPr>
            <a:lvl2pPr marL="684213" indent="-22701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 marL="10874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 marL="1541463" indent="-169863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 marL="2001838" indent="-173038">
              <a:lnSpc>
                <a:spcPts val="2600"/>
              </a:lnSpc>
              <a:buClr>
                <a:schemeClr val="accent6">
                  <a:lumMod val="50000"/>
                </a:schemeClr>
              </a:buClr>
              <a:defRPr sz="1400">
                <a:solidFill>
                  <a:schemeClr val="accent6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52400" y="1096636"/>
            <a:ext cx="8251200" cy="457200"/>
          </a:xfrm>
        </p:spPr>
        <p:txBody>
          <a:bodyPr>
            <a:normAutofit/>
          </a:bodyPr>
          <a:lstStyle>
            <a:lvl1pPr>
              <a:buClr>
                <a:schemeClr val="accent6">
                  <a:lumMod val="50000"/>
                </a:schemeClr>
              </a:buClr>
              <a:buFont typeface="Arial" pitchFamily="34" charset="0"/>
              <a:buChar char="•"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-76200" y="579436"/>
            <a:ext cx="8229600" cy="639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5458285-7179-362B-99A6-2CA24EAE84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2200" y="111069"/>
            <a:ext cx="1564839" cy="98556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133600" y="274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-76200" y="5496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133600" y="1330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133600" y="2040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133600" y="3388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2133600" y="4097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133600" y="4876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722436"/>
            <a:ext cx="4038600" cy="4525964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400"/>
            </a:lvl1pPr>
            <a:lvl2pPr>
              <a:buClr>
                <a:schemeClr val="accent6">
                  <a:lumMod val="50000"/>
                </a:schemeClr>
              </a:buClr>
              <a:defRPr sz="2000"/>
            </a:lvl2pPr>
            <a:lvl3pPr>
              <a:buClr>
                <a:schemeClr val="accent6">
                  <a:lumMod val="50000"/>
                </a:schemeClr>
              </a:buClr>
              <a:defRPr sz="2000"/>
            </a:lvl3pPr>
            <a:lvl4pPr>
              <a:buClr>
                <a:schemeClr val="accent6">
                  <a:lumMod val="50000"/>
                </a:schemeClr>
              </a:buClr>
              <a:defRPr sz="1800"/>
            </a:lvl4pPr>
            <a:lvl5pPr>
              <a:buClr>
                <a:schemeClr val="accent6">
                  <a:lumMod val="50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-76200" y="579435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96635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905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505199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505199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-76200" y="5496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-76200" y="5496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0668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2560637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2865437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2865437"/>
            <a:ext cx="4041775" cy="4068763"/>
          </a:xfrm>
        </p:spPr>
        <p:txBody>
          <a:bodyPr/>
          <a:lstStyle>
            <a:lvl1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1pPr>
            <a:lvl2pPr>
              <a:buClr>
                <a:schemeClr val="accent6">
                  <a:lumMod val="50000"/>
                </a:schemeClr>
              </a:buClr>
              <a:defRPr sz="2000">
                <a:solidFill>
                  <a:schemeClr val="accent6">
                    <a:lumMod val="75000"/>
                  </a:schemeClr>
                </a:solidFill>
              </a:defRPr>
            </a:lvl2pPr>
            <a:lvl3pPr>
              <a:buClr>
                <a:schemeClr val="accent6">
                  <a:lumMod val="50000"/>
                </a:schemeClr>
              </a:buClr>
              <a:defRPr sz="1800">
                <a:solidFill>
                  <a:schemeClr val="accent6">
                    <a:lumMod val="75000"/>
                  </a:schemeClr>
                </a:solidFill>
              </a:defRPr>
            </a:lvl3pPr>
            <a:lvl4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4pPr>
            <a:lvl5pPr>
              <a:buClr>
                <a:schemeClr val="accent6">
                  <a:lumMod val="50000"/>
                </a:schemeClr>
              </a:buClr>
              <a:defRPr sz="1600">
                <a:solidFill>
                  <a:schemeClr val="accent6">
                    <a:lumMod val="75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2560638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-76200" y="625800"/>
            <a:ext cx="8229600" cy="639763"/>
          </a:xfrm>
        </p:spPr>
        <p:txBody>
          <a:bodyPr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130800" y="11430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pper_swoosh_graphic_element_reverse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 descr="back_ground_element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400" y="6858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3417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accent6">
            <a:lumMod val="50000"/>
          </a:schemeClr>
        </a:buClr>
        <a:buFont typeface="Arial" pitchFamily="34" charset="0"/>
        <a:buChar char="•"/>
        <a:defRPr sz="3600" b="1" kern="1200" baseline="0">
          <a:solidFill>
            <a:schemeClr val="accent6">
              <a:lumMod val="50000"/>
            </a:schemeClr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32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8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4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accent6">
            <a:lumMod val="50000"/>
          </a:schemeClr>
        </a:buClr>
        <a:buSzPct val="70000"/>
        <a:buFont typeface="Arial" pitchFamily="34" charset="0"/>
        <a:buChar char="•"/>
        <a:defRPr sz="2000" kern="1200">
          <a:solidFill>
            <a:schemeClr val="accent6">
              <a:lumMod val="75000"/>
            </a:schemeClr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youtu.be/O51W8D-qeiA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86200" y="1371600"/>
            <a:ext cx="7772400" cy="860425"/>
          </a:xfrm>
        </p:spPr>
        <p:txBody>
          <a:bodyPr/>
          <a:lstStyle/>
          <a:p>
            <a:r>
              <a:rPr lang="sk-SK" dirty="0"/>
              <a:t>Medzinárodný turnaj </a:t>
            </a:r>
            <a:br>
              <a:rPr lang="sk-SK" dirty="0"/>
            </a:br>
            <a:r>
              <a:rPr lang="sk-SK" dirty="0"/>
              <a:t>mladých fyzikov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0566" y="4639544"/>
            <a:ext cx="3547520" cy="108012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sz="2800" dirty="0"/>
              <a:t>Martin Plesch</a:t>
            </a:r>
            <a:endParaRPr lang="sk-SK" sz="2800" dirty="0"/>
          </a:p>
          <a:p>
            <a:pPr algn="ctr"/>
            <a:r>
              <a:rPr lang="sk-SK" sz="2800" dirty="0"/>
              <a:t>Prezident IYPT</a:t>
            </a:r>
            <a:endParaRPr lang="en-US" sz="2800" dirty="0"/>
          </a:p>
        </p:txBody>
      </p:sp>
      <p:pic>
        <p:nvPicPr>
          <p:cNvPr id="14338" name="Picture 2" descr="IYPT Logo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420888"/>
            <a:ext cx="1152525" cy="1838325"/>
          </a:xfrm>
          <a:prstGeom prst="rect">
            <a:avLst/>
          </a:prstGeom>
          <a:noFill/>
        </p:spPr>
      </p:pic>
      <p:pic>
        <p:nvPicPr>
          <p:cNvPr id="14339" name="Picture 3" descr="TMF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2420888"/>
            <a:ext cx="1152128" cy="184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8B37F80-624E-03A8-9481-46DDACC87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0272" y="5439952"/>
            <a:ext cx="2081532" cy="131099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D8280-2FA0-64C2-FDE7-EB7BDBE93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ok 10">
            <a:extLst>
              <a:ext uri="{FF2B5EF4-FFF2-40B4-BE49-F238E27FC236}">
                <a16:creationId xmlns:a16="http://schemas.microsoft.com/office/drawing/2014/main" id="{654467D3-4318-7711-0ECC-F2436BCA7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4631" y="3922573"/>
            <a:ext cx="5796136" cy="3121773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100182-E5BA-FCC8-3D7E-34FBD4561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340768"/>
            <a:ext cx="7935416" cy="4937797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20BD12-9680-DB00-1A8F-F50A7A483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54868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/>
              <a:t>Zürich, Švajčiarsko 5.7. – 12.7.2026</a:t>
            </a:r>
            <a:br>
              <a:rPr lang="en-US" dirty="0"/>
            </a:b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>
            <a:extLst>
              <a:ext uri="{FF2B5EF4-FFF2-40B4-BE49-F238E27FC236}">
                <a16:creationId xmlns:a16="http://schemas.microsoft.com/office/drawing/2014/main" id="{C1C28A72-F428-F7F1-6819-C2104DC7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8C41BCA-90F3-D17D-4B16-B1D72C6B2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948" y="4060669"/>
            <a:ext cx="4500499" cy="2520280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34F2CDDC-A088-9199-BA89-C73D550B17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1" y="1444026"/>
            <a:ext cx="4571999" cy="2467634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D91577DC-60B4-6218-C32D-B2F6E4581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6867" y="1008913"/>
            <a:ext cx="6230219" cy="292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095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6BDCD-6B30-265F-DC94-69D632981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D88F7E-C83C-0AB3-20B8-ACD6BDDD6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8520" y="54868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Nový Zéland júl 2027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>
            <a:extLst>
              <a:ext uri="{FF2B5EF4-FFF2-40B4-BE49-F238E27FC236}">
                <a16:creationId xmlns:a16="http://schemas.microsoft.com/office/drawing/2014/main" id="{2E9BF235-F1F3-9DA8-B4FB-34166BE53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DEDFF11-9D91-9DC5-0717-FF35A4D4A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340768"/>
            <a:ext cx="3456515" cy="3198886"/>
          </a:xfrm>
          <a:prstGeom prst="rect">
            <a:avLst/>
          </a:prstGeom>
        </p:spPr>
      </p:pic>
      <p:pic>
        <p:nvPicPr>
          <p:cNvPr id="10" name="Zástupný objekt pre obsah 9">
            <a:extLst>
              <a:ext uri="{FF2B5EF4-FFF2-40B4-BE49-F238E27FC236}">
                <a16:creationId xmlns:a16="http://schemas.microsoft.com/office/drawing/2014/main" id="{14FAE8D5-083C-4746-30EC-71D9B0DAEB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18712" y="1264605"/>
            <a:ext cx="4520843" cy="2547215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6995A965-9CCA-921B-4FAE-1F917B7B3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67" y="3887983"/>
            <a:ext cx="5265132" cy="2818069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C6A3C676-7F53-EB9A-F449-40B42F226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6280" y="3599350"/>
            <a:ext cx="5159352" cy="31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708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752600"/>
            <a:ext cx="8305800" cy="4525965"/>
          </a:xfrm>
        </p:spPr>
        <p:txBody>
          <a:bodyPr/>
          <a:lstStyle/>
          <a:p>
            <a:r>
              <a:rPr lang="sk-SK" dirty="0"/>
              <a:t>Celkovo sa ho zúčastnilo bezmála </a:t>
            </a:r>
            <a:r>
              <a:rPr lang="sk-SK" b="1" dirty="0"/>
              <a:t>50 rôznych krajín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sk-SK" b="1" dirty="0"/>
              <a:t>Každoročne do 40 družstiev</a:t>
            </a:r>
            <a:endParaRPr lang="en-US" b="1" dirty="0"/>
          </a:p>
          <a:p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Celý svet: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sk-SK" dirty="0"/>
              <a:t>Významné zastúpenie má Európa</a:t>
            </a:r>
            <a:endParaRPr lang="en-US" dirty="0"/>
          </a:p>
          <a:p>
            <a:pPr lvl="1"/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Ázia s </a:t>
            </a:r>
            <a:r>
              <a:rPr lang="sk-SK" dirty="0"/>
              <a:t>Čínou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 Indi</a:t>
            </a:r>
            <a:r>
              <a:rPr lang="sk-SK" dirty="0"/>
              <a:t>ou, Tajvanom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Singap</a:t>
            </a:r>
            <a:r>
              <a:rPr lang="sk-SK" dirty="0" err="1">
                <a:solidFill>
                  <a:schemeClr val="accent6">
                    <a:lumMod val="75000"/>
                  </a:schemeClr>
                </a:solidFill>
              </a:rPr>
              <a:t>urom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K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ó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re</a:t>
            </a:r>
            <a:r>
              <a:rPr lang="sk-SK" dirty="0" err="1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Nepálom,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Ir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n, </a:t>
            </a:r>
            <a:r>
              <a:rPr lang="sk-SK" dirty="0" err="1">
                <a:solidFill>
                  <a:schemeClr val="accent6">
                    <a:lumMod val="75000"/>
                  </a:schemeClr>
                </a:solidFill>
              </a:rPr>
              <a:t>Hong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 Kongom, Macaom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</a:t>
            </a:r>
          </a:p>
          <a:p>
            <a:pPr lvl="1"/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Opak sveta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Austr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á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li</a:t>
            </a:r>
            <a:r>
              <a:rPr lang="sk-SK" dirty="0" err="1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and 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Novým Zélandom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r>
              <a:rPr lang="en-US" dirty="0" err="1"/>
              <a:t>Afri</a:t>
            </a:r>
            <a:r>
              <a:rPr lang="sk-SK" dirty="0"/>
              <a:t>k</a:t>
            </a:r>
            <a:r>
              <a:rPr lang="en-US" dirty="0"/>
              <a:t>a </a:t>
            </a:r>
            <a:r>
              <a:rPr lang="sk-SK" dirty="0"/>
              <a:t>s Južnou Afrikou a Ugandou </a:t>
            </a:r>
            <a:endParaRPr lang="en-US" dirty="0"/>
          </a:p>
          <a:p>
            <a:pPr lvl="1"/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Severná Amerika s </a:t>
            </a:r>
            <a:r>
              <a:rPr lang="en-US" dirty="0"/>
              <a:t>USA</a:t>
            </a:r>
            <a:r>
              <a:rPr lang="sk-SK" dirty="0"/>
              <a:t> a Kanadou</a:t>
            </a:r>
            <a:r>
              <a:rPr lang="en-US" dirty="0"/>
              <a:t> </a:t>
            </a:r>
            <a:endParaRPr lang="sk-SK" dirty="0"/>
          </a:p>
          <a:p>
            <a:pPr lvl="1"/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Južná Amerika 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Braz</a:t>
            </a:r>
            <a:r>
              <a:rPr lang="sk-SK" dirty="0" err="1">
                <a:solidFill>
                  <a:schemeClr val="accent6">
                    <a:lumMod val="75000"/>
                  </a:schemeClr>
                </a:solidFill>
              </a:rPr>
              <a:t>íliou</a:t>
            </a:r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 a Mexikom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Medzinárodný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752600"/>
            <a:ext cx="5762636" cy="4525965"/>
          </a:xfrm>
        </p:spPr>
        <p:txBody>
          <a:bodyPr/>
          <a:lstStyle/>
          <a:p>
            <a:r>
              <a:rPr lang="sk-SK" dirty="0"/>
              <a:t>Tímová súťaž</a:t>
            </a:r>
            <a:endParaRPr lang="en-US" dirty="0"/>
          </a:p>
          <a:p>
            <a:r>
              <a:rPr lang="sk-SK" dirty="0"/>
              <a:t>Priama konfrontácia medzi družstvami</a:t>
            </a:r>
            <a:endParaRPr lang="en-US" dirty="0"/>
          </a:p>
          <a:p>
            <a:r>
              <a:rPr lang="sk-SK" dirty="0"/>
              <a:t>Postupová hierarchia</a:t>
            </a:r>
            <a:endParaRPr lang="en-US" dirty="0"/>
          </a:p>
          <a:p>
            <a:pPr lvl="1"/>
            <a:r>
              <a:rPr lang="sk-SK" dirty="0"/>
              <a:t>Krajské kolo</a:t>
            </a:r>
          </a:p>
          <a:p>
            <a:pPr lvl="1"/>
            <a:r>
              <a:rPr lang="sk-SK" dirty="0"/>
              <a:t>Celoštátne kolo</a:t>
            </a:r>
          </a:p>
          <a:p>
            <a:pPr lvl="1"/>
            <a:r>
              <a:rPr lang="sk-SK" dirty="0"/>
              <a:t>Medzinárodné výstupy</a:t>
            </a:r>
          </a:p>
          <a:p>
            <a:pPr lvl="2"/>
            <a:r>
              <a:rPr lang="sk-SK" dirty="0"/>
              <a:t>Rakúsko</a:t>
            </a:r>
          </a:p>
          <a:p>
            <a:pPr lvl="2"/>
            <a:r>
              <a:rPr lang="sk-SK" dirty="0"/>
              <a:t>Grécko</a:t>
            </a:r>
          </a:p>
          <a:p>
            <a:pPr lvl="2"/>
            <a:r>
              <a:rPr lang="sk-SK" dirty="0"/>
              <a:t>Bulharsko</a:t>
            </a:r>
          </a:p>
          <a:p>
            <a:pPr lvl="1"/>
            <a:r>
              <a:rPr lang="sk-SK" dirty="0"/>
              <a:t>Medzinárodný turnaj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Turnaj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atom_element_smal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00" y="2500306"/>
            <a:ext cx="3429000" cy="365759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t2.gstatic.com/images?q=tbn:ANd9GcQlvnwFanL9qU-yCkkrpPtXPoxrokngG0knbiuIZ1m0XXRkSoo&amp;t=1&amp;usg=__HWwZ9aP6E7fpcbpzdDqNi7G2QJQ="/>
          <p:cNvPicPr>
            <a:picLocks noChangeAspect="1" noChangeArrowheads="1"/>
          </p:cNvPicPr>
          <p:nvPr/>
        </p:nvPicPr>
        <p:blipFill>
          <a:blip r:embed="rId2" cstate="print"/>
          <a:srcRect l="16517" r="29623"/>
          <a:stretch>
            <a:fillRect/>
          </a:stretch>
        </p:blipFill>
        <p:spPr bwMode="auto">
          <a:xfrm flipH="1">
            <a:off x="7358082" y="2847979"/>
            <a:ext cx="1428760" cy="2652723"/>
          </a:xfrm>
          <a:prstGeom prst="rect">
            <a:avLst/>
          </a:prstGeom>
          <a:noFill/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752600"/>
            <a:ext cx="6762768" cy="4525965"/>
          </a:xfrm>
        </p:spPr>
        <p:txBody>
          <a:bodyPr/>
          <a:lstStyle/>
          <a:p>
            <a:r>
              <a:rPr lang="sk-SK" dirty="0"/>
              <a:t>Žiaci stredných škôl</a:t>
            </a:r>
            <a:endParaRPr lang="en-US" dirty="0"/>
          </a:p>
          <a:p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Bez priameho vekového limitu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Mladých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atom_element_smal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4267209"/>
            <a:ext cx="2428868" cy="259079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Fyzikov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ABD258E8-D059-D615-9038-C70BEFDF37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560" y="1340768"/>
            <a:ext cx="7454079" cy="51457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3528" y="1784283"/>
            <a:ext cx="8305800" cy="4525965"/>
          </a:xfrm>
        </p:spPr>
        <p:txBody>
          <a:bodyPr/>
          <a:lstStyle/>
          <a:p>
            <a:r>
              <a:rPr lang="sk-SK" b="1" dirty="0"/>
              <a:t>Súťaž vznikla v Moskve</a:t>
            </a:r>
            <a:r>
              <a:rPr lang="sk-SK" dirty="0"/>
              <a:t>, v bývalom Sovietskom zväze</a:t>
            </a:r>
            <a:endParaRPr lang="en-US" dirty="0"/>
          </a:p>
          <a:p>
            <a:r>
              <a:rPr lang="sk-SK" dirty="0"/>
              <a:t>Medzinárodnou sa stala začiatkom </a:t>
            </a:r>
            <a:r>
              <a:rPr lang="en-US" dirty="0"/>
              <a:t>90’</a:t>
            </a:r>
          </a:p>
          <a:p>
            <a:r>
              <a:rPr lang="sk-SK" dirty="0"/>
              <a:t>V roku</a:t>
            </a:r>
            <a:r>
              <a:rPr lang="en-US" dirty="0"/>
              <a:t> </a:t>
            </a:r>
            <a:r>
              <a:rPr lang="en-US" b="1" dirty="0"/>
              <a:t>1994</a:t>
            </a:r>
            <a:r>
              <a:rPr lang="en-US" dirty="0"/>
              <a:t> </a:t>
            </a:r>
            <a:r>
              <a:rPr lang="sk-SK" dirty="0"/>
              <a:t>bola prvýkrát zorganizovaná mimo ZSSR (</a:t>
            </a:r>
            <a:r>
              <a:rPr lang="sk-SK" b="1" dirty="0"/>
              <a:t>Holandsko</a:t>
            </a:r>
            <a:r>
              <a:rPr lang="sk-SK" dirty="0"/>
              <a:t>)</a:t>
            </a:r>
            <a:endParaRPr lang="en-US" dirty="0"/>
          </a:p>
          <a:p>
            <a:r>
              <a:rPr lang="sk-SK" dirty="0"/>
              <a:t>V roku</a:t>
            </a:r>
            <a:r>
              <a:rPr lang="en-US" dirty="0"/>
              <a:t> </a:t>
            </a:r>
            <a:r>
              <a:rPr lang="en-US" b="1" dirty="0"/>
              <a:t>1998</a:t>
            </a:r>
            <a:r>
              <a:rPr lang="en-US" dirty="0"/>
              <a:t> </a:t>
            </a:r>
            <a:r>
              <a:rPr lang="sk-SK" dirty="0"/>
              <a:t>sa pridal prvý neeurópsky tím </a:t>
            </a:r>
            <a:r>
              <a:rPr lang="en-US" dirty="0"/>
              <a:t>(</a:t>
            </a:r>
            <a:r>
              <a:rPr lang="en-US" b="1" dirty="0"/>
              <a:t>Australia</a:t>
            </a:r>
            <a:r>
              <a:rPr lang="en-US" dirty="0"/>
              <a:t>)</a:t>
            </a:r>
          </a:p>
          <a:p>
            <a:r>
              <a:rPr lang="sk-SK" b="1" dirty="0" err="1"/>
              <a:t>Kovid</a:t>
            </a:r>
            <a:r>
              <a:rPr lang="sk-SK" dirty="0"/>
              <a:t> nám dal ľavý hák... a </a:t>
            </a:r>
            <a:r>
              <a:rPr lang="sk-SK" b="1" dirty="0"/>
              <a:t>vojna </a:t>
            </a:r>
            <a:r>
              <a:rPr lang="sk-SK" dirty="0"/>
              <a:t>pridala pravý</a:t>
            </a:r>
          </a:p>
          <a:p>
            <a:endParaRPr lang="sk-SK" dirty="0"/>
          </a:p>
          <a:p>
            <a:r>
              <a:rPr lang="sk-SK" dirty="0"/>
              <a:t>Od </a:t>
            </a:r>
            <a:r>
              <a:rPr lang="sk-SK" b="1" dirty="0"/>
              <a:t>2024</a:t>
            </a:r>
            <a:r>
              <a:rPr lang="sk-SK" dirty="0"/>
              <a:t> sme späť, najväčší turnaj v modernej histórii (Budapešť, </a:t>
            </a:r>
            <a:r>
              <a:rPr lang="sk-SK" b="1" dirty="0"/>
              <a:t>38 krajín</a:t>
            </a:r>
            <a:r>
              <a:rPr lang="sk-SK" dirty="0"/>
              <a:t>, bez Ruska a Bieloruska)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Trochu z histórie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752600"/>
            <a:ext cx="8305800" cy="4525965"/>
          </a:xfrm>
        </p:spPr>
        <p:txBody>
          <a:bodyPr>
            <a:normAutofit/>
          </a:bodyPr>
          <a:lstStyle/>
          <a:p>
            <a:r>
              <a:rPr lang="sk-SK" dirty="0"/>
              <a:t>Súťažia tímy študentov</a:t>
            </a:r>
            <a:endParaRPr lang="en-US" dirty="0"/>
          </a:p>
          <a:p>
            <a:pPr lvl="1"/>
            <a:r>
              <a:rPr lang="sk-SK" dirty="0"/>
              <a:t>Traja študenti v Krajskom kole, Rakúsko a Grécku</a:t>
            </a:r>
          </a:p>
          <a:p>
            <a:pPr lvl="1"/>
            <a:r>
              <a:rPr lang="sk-SK" dirty="0"/>
              <a:t>Piati študenti vo vyšších kolách</a:t>
            </a:r>
            <a:endParaRPr lang="en-US" dirty="0"/>
          </a:p>
          <a:p>
            <a:r>
              <a:rPr lang="sk-SK" dirty="0"/>
              <a:t>Tri až štyri tímy v jednej skupine</a:t>
            </a:r>
            <a:endParaRPr lang="en-US" dirty="0"/>
          </a:p>
          <a:p>
            <a:pPr lvl="1"/>
            <a:r>
              <a:rPr lang="sk-SK" dirty="0"/>
              <a:t>Jeden tím prednáša riešenie (referent)</a:t>
            </a:r>
            <a:endParaRPr lang="en-US" dirty="0"/>
          </a:p>
          <a:p>
            <a:pPr lvl="1"/>
            <a:r>
              <a:rPr lang="sk-SK" dirty="0"/>
              <a:t>Druhý tím riešenie oponuje (prípadne aj vyberá úlohu)</a:t>
            </a:r>
          </a:p>
          <a:p>
            <a:pPr lvl="1"/>
            <a:r>
              <a:rPr lang="sk-SK" dirty="0"/>
              <a:t>Tretí tím recenzuje</a:t>
            </a:r>
            <a:endParaRPr lang="en-US" dirty="0"/>
          </a:p>
          <a:p>
            <a:r>
              <a:rPr lang="sk-SK" dirty="0"/>
              <a:t>Porota hodnotí </a:t>
            </a:r>
            <a:r>
              <a:rPr lang="sk-SK" b="1" dirty="0"/>
              <a:t>všetky tri tímy</a:t>
            </a:r>
            <a:endParaRPr lang="en-US" dirty="0"/>
          </a:p>
          <a:p>
            <a:pPr lvl="1"/>
            <a:r>
              <a:rPr lang="sk-SK" dirty="0"/>
              <a:t>Cca 5 porotcov od univerzitných študentov po profesorov</a:t>
            </a:r>
            <a:endParaRPr lang="en-US" dirty="0"/>
          </a:p>
          <a:p>
            <a:pPr lvl="1"/>
            <a:r>
              <a:rPr lang="sk-SK" dirty="0"/>
              <a:t>Známky 1 – 10 ako v krasokorčuľovaní</a:t>
            </a:r>
          </a:p>
          <a:p>
            <a:pPr lvl="1"/>
            <a:r>
              <a:rPr lang="sk-SK" dirty="0"/>
              <a:t>Udeľované na základe komplexného podkladu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 err="1">
                <a:solidFill>
                  <a:schemeClr val="accent6">
                    <a:lumMod val="50000"/>
                  </a:schemeClr>
                </a:solidFill>
              </a:rPr>
              <a:t>Fyzboj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64E39-A0F8-2A7C-EF83-8ACB894A3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78FF46C-BBE9-26B7-A381-08F7C2F1B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Hodnotiaci hárok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>
            <a:extLst>
              <a:ext uri="{FF2B5EF4-FFF2-40B4-BE49-F238E27FC236}">
                <a16:creationId xmlns:a16="http://schemas.microsoft.com/office/drawing/2014/main" id="{0F08A547-2EE2-CE43-6E2F-7C943B8F2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FEB9799-981D-10C2-CC09-9A2D6AF6C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13595"/>
            <a:ext cx="8424936" cy="535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484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96693-89B7-B144-FFB2-0D2913601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B5AD42A-1D38-37EB-A4A7-8DD725BAC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8305800" cy="4525965"/>
          </a:xfrm>
        </p:spPr>
        <p:txBody>
          <a:bodyPr>
            <a:normAutofit/>
          </a:bodyPr>
          <a:lstStyle/>
          <a:p>
            <a:r>
              <a:rPr lang="sk-SK" dirty="0"/>
              <a:t>Krajské kolá</a:t>
            </a:r>
            <a:endParaRPr lang="en-US" dirty="0"/>
          </a:p>
          <a:p>
            <a:pPr lvl="1"/>
            <a:r>
              <a:rPr lang="sk-SK" dirty="0"/>
              <a:t>Trojice študentov, vlastný výber úlohy</a:t>
            </a:r>
          </a:p>
          <a:p>
            <a:pPr lvl="1"/>
            <a:r>
              <a:rPr lang="sk-SK" dirty="0"/>
              <a:t>Bratislava, Banská Bystrica, Košice, ...?</a:t>
            </a:r>
          </a:p>
          <a:p>
            <a:pPr lvl="1"/>
            <a:r>
              <a:rPr lang="sk-SK" dirty="0"/>
              <a:t>10.2.2026</a:t>
            </a:r>
            <a:endParaRPr lang="en-US" dirty="0"/>
          </a:p>
          <a:p>
            <a:r>
              <a:rPr lang="sk-SK" dirty="0"/>
              <a:t>Celoštátne kolo</a:t>
            </a:r>
            <a:endParaRPr lang="en-US" dirty="0"/>
          </a:p>
          <a:p>
            <a:pPr lvl="1"/>
            <a:r>
              <a:rPr lang="sk-SK" dirty="0"/>
              <a:t>Košice, 23. – 27.7.2026</a:t>
            </a:r>
            <a:endParaRPr lang="en-US" dirty="0"/>
          </a:p>
          <a:p>
            <a:r>
              <a:rPr lang="sk-SK" dirty="0"/>
              <a:t>Medzinárodné kolá</a:t>
            </a:r>
            <a:endParaRPr lang="en-US" dirty="0"/>
          </a:p>
          <a:p>
            <a:pPr lvl="1"/>
            <a:r>
              <a:rPr lang="sk-SK" dirty="0" err="1"/>
              <a:t>Leoben</a:t>
            </a:r>
            <a:r>
              <a:rPr lang="sk-SK" dirty="0"/>
              <a:t>, Rakúsko, apríl 2026</a:t>
            </a:r>
          </a:p>
          <a:p>
            <a:pPr lvl="1"/>
            <a:r>
              <a:rPr lang="sk-SK" dirty="0"/>
              <a:t>Sofia, Bulharsko, apríl 2026</a:t>
            </a:r>
          </a:p>
          <a:p>
            <a:pPr lvl="1"/>
            <a:r>
              <a:rPr lang="sk-SK" dirty="0"/>
              <a:t>Solún, Grécko, máj 2026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F7D25C-479D-7288-5B17-216B04DA1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533400"/>
            <a:ext cx="8229600" cy="639763"/>
          </a:xfrm>
        </p:spPr>
        <p:txBody>
          <a:bodyPr/>
          <a:lstStyle/>
          <a:p>
            <a:pPr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sk-SK" dirty="0">
                <a:solidFill>
                  <a:schemeClr val="accent6">
                    <a:lumMod val="50000"/>
                  </a:schemeClr>
                </a:solidFill>
              </a:rPr>
              <a:t>Časový rámec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289" name="Picture 1" descr="TMF2">
            <a:extLst>
              <a:ext uri="{FF2B5EF4-FFF2-40B4-BE49-F238E27FC236}">
                <a16:creationId xmlns:a16="http://schemas.microsoft.com/office/drawing/2014/main" id="{54F5C47F-43DD-6AF2-D428-6328C6FDF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116632"/>
            <a:ext cx="685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17874"/>
      </p:ext>
    </p:extLst>
  </p:cSld>
  <p:clrMapOvr>
    <a:masterClrMapping/>
  </p:clrMapOvr>
</p:sld>
</file>

<file path=ppt/theme/theme1.xml><?xml version="1.0" encoding="utf-8"?>
<a:theme xmlns:a="http://schemas.openxmlformats.org/drawingml/2006/main" name="PM_atom_molecule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E7DD3B"/>
      </a:accent2>
      <a:accent3>
        <a:srgbClr val="1B587C"/>
      </a:accent3>
      <a:accent4>
        <a:srgbClr val="7BCD31"/>
      </a:accent4>
      <a:accent5>
        <a:srgbClr val="30C5A0"/>
      </a:accent5>
      <a:accent6>
        <a:srgbClr val="8931BB"/>
      </a:accent6>
      <a:hlink>
        <a:srgbClr val="6B9F25"/>
      </a:hlink>
      <a:folHlink>
        <a:srgbClr val="B26B0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33" ma:contentTypeDescription="Create a new document." ma:contentTypeScope="" ma:versionID="37d3ec2b48d53e45b233ad8f52fe1b11"/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/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376E5BE-D51A-4F0A-BF29-8B7357F38C82}">
  <ds:schemaRefs>
    <ds:schemaRef ds:uri="http://schemas.microsoft.com/office/2006/metadata/contentType"/>
    <ds:schemaRef ds:uri="http://schemas.microsoft.com/office/2006/metadata/properties/metaAttributes"/>
  </ds:schemaRefs>
</ds:datastoreItem>
</file>

<file path=customXml/itemProps2.xml><?xml version="1.0" encoding="utf-8"?>
<ds:datastoreItem xmlns:ds="http://schemas.openxmlformats.org/officeDocument/2006/customXml" ds:itemID="{E126646A-2E00-4033-A909-C994D1EAA13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3859DFF-5CB2-4874-AADB-9CD9AD08B6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PM_atom_molecule</Template>
  <TotalTime>868</TotalTime>
  <Words>328</Words>
  <Application>Microsoft Office PowerPoint</Application>
  <PresentationFormat>Prezentácia na obrazovke (4:3)</PresentationFormat>
  <Paragraphs>62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7" baseType="lpstr">
      <vt:lpstr>Calibri</vt:lpstr>
      <vt:lpstr>Perpetua</vt:lpstr>
      <vt:lpstr>Century Gothic</vt:lpstr>
      <vt:lpstr>Arial</vt:lpstr>
      <vt:lpstr>Segoe UI</vt:lpstr>
      <vt:lpstr>PM_atom_molecule</vt:lpstr>
      <vt:lpstr>Medzinárodný turnaj  mladých fyzikov</vt:lpstr>
      <vt:lpstr> Medzinárodný</vt:lpstr>
      <vt:lpstr> Turnaj</vt:lpstr>
      <vt:lpstr> Mladých</vt:lpstr>
      <vt:lpstr> Fyzikov</vt:lpstr>
      <vt:lpstr> Trochu z histórie</vt:lpstr>
      <vt:lpstr> Fyzboj</vt:lpstr>
      <vt:lpstr> Hodnotiaci hárok</vt:lpstr>
      <vt:lpstr> Časový rámec</vt:lpstr>
      <vt:lpstr> Zürich, Švajčiarsko 5.7. – 12.7.2026 </vt:lpstr>
      <vt:lpstr> Nový Zéland júl 2027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Atom Molecule</dc:title>
  <dc:creator>Martin</dc:creator>
  <cp:lastModifiedBy>doc. RNDr. Plesch Martin PhD., univ. prof.</cp:lastModifiedBy>
  <cp:revision>85</cp:revision>
  <dcterms:created xsi:type="dcterms:W3CDTF">2010-08-17T10:06:40Z</dcterms:created>
  <dcterms:modified xsi:type="dcterms:W3CDTF">2025-10-21T04:31:57Z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TC018572849991</vt:lpwstr>
  </property>
</Properties>
</file>